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notesSlide2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media/image1.png" ContentType="image/png"/>
  <Override PartName="/ppt/media/image2.png" ContentType="image/png"/>
  <Override PartName="/ppt/media/image3.gif" ContentType="image/gif"/>
  <Override PartName="/ppt/media/image33.png" ContentType="image/png"/>
  <Override PartName="/ppt/media/image11.png" ContentType="image/png"/>
  <Override PartName="/ppt/media/image6.png" ContentType="image/png"/>
  <Override PartName="/ppt/media/image31.png" ContentType="image/png"/>
  <Override PartName="/ppt/media/image4.png" ContentType="image/png"/>
  <Override PartName="/ppt/media/image5.png" ContentType="image/png"/>
  <Override PartName="/ppt/media/image32.png" ContentType="image/png"/>
  <Override PartName="/ppt/media/image7.png" ContentType="image/png"/>
  <Override PartName="/ppt/media/image12.png" ContentType="image/png"/>
  <Override PartName="/ppt/media/image34.png" ContentType="image/png"/>
  <Override PartName="/ppt/media/image8.png" ContentType="image/png"/>
  <Override PartName="/ppt/media/image13.png" ContentType="image/png"/>
  <Override PartName="/ppt/media/image9.jpeg" ContentType="image/jpeg"/>
  <Override PartName="/ppt/media/image24.png" ContentType="image/png"/>
  <Override PartName="/ppt/media/image10.jpeg" ContentType="image/jpeg"/>
  <Override PartName="/ppt/media/image28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DFA9064A-EF7A-418E-AB11-989A6E24579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FCD042F-5A8F-460D-B110-7C3A3E865D8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C6E7555-9552-448B-82CC-874478A01930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7994297-889D-45B2-9713-E2AA15B6258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6D25F44-410B-4E05-9B8C-DCFA79C66E51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D34123A-F347-4C4B-BBED-FD79B8CAE87A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C198ACF-F2F3-42BA-8504-9AD520B7596B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8CA1F65-A0E7-42C4-B295-E43933774D8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C8E794F-06C0-45EE-9C49-DF69222B5A9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BF1B002-45F0-4ABE-84E9-BA63290CED7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9448C7C-60C3-406E-A8C8-75DFD9DE5C39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7539DBF-B125-409F-8C89-F25B3745E45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70BDD69-BC30-4C66-9CF3-6A020ED4E31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F4C9AF4-D5B1-468F-B31A-EC4C862B5390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E645FB4-16E4-484C-B448-0398CFA3A9B8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2A91266-D2B7-4064-9A82-67A8AC947096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6B75316-337F-438B-8C41-1483BFA9679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DBAD4FC-DD04-43E3-8894-754880DD372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C81337F-CDE3-48E3-8BBD-5F2373218EB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ABD542A-06CA-45E5-8D7C-EA01D590399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31109D7-742D-4D65-89C2-963E293BF812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64AF9A7-4F89-4F12-A041-7A6468518184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ooter Placeholder 4"/>
          <p:cNvSpPr/>
          <p:nvPr/>
        </p:nvSpPr>
        <p:spPr>
          <a:xfrm>
            <a:off x="3877200" y="6423120"/>
            <a:ext cx="4548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 defTabSz="457200">
              <a:lnSpc>
                <a:spcPct val="100000"/>
              </a:lnSpc>
            </a:pPr>
            <a:r>
              <a:rPr b="0" i="1" lang="fr-FR" sz="1200" spc="-1" strike="noStrike">
                <a:solidFill>
                  <a:schemeClr val="lt1">
                    <a:lumMod val="65000"/>
                  </a:schemeClr>
                </a:solidFill>
                <a:latin typeface="Calibri"/>
              </a:rPr>
              <a:t>Sorbonne Université – Institut </a:t>
            </a:r>
            <a:r>
              <a:rPr b="0" i="1" lang="fr-FR" sz="1200" spc="-1" strike="noStrike">
                <a:solidFill>
                  <a:schemeClr val="lt1">
                    <a:lumMod val="65000"/>
                  </a:schemeClr>
                </a:solidFill>
                <a:latin typeface="Symbol"/>
              </a:rPr>
              <a:t></a:t>
            </a:r>
            <a:r>
              <a:rPr b="0" i="1" lang="fr-FR" sz="1200" spc="-1" strike="noStrike">
                <a:solidFill>
                  <a:schemeClr val="lt1">
                    <a:lumMod val="65000"/>
                  </a:schemeClr>
                </a:solidFill>
                <a:latin typeface="Calibri"/>
              </a:rPr>
              <a:t>  ’Alembert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Slide Number Placeholder 5"/>
          <p:cNvSpPr/>
          <p:nvPr/>
        </p:nvSpPr>
        <p:spPr>
          <a:xfrm>
            <a:off x="6998400" y="6423120"/>
            <a:ext cx="2056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 defTabSz="457200">
              <a:lnSpc>
                <a:spcPct val="100000"/>
              </a:lnSpc>
            </a:pPr>
            <a:fld id="{3F6B0F09-2C1E-4C00-9BB9-510446273A24}" type="slidenum">
              <a:rPr b="0" i="1" lang="fr-FR" sz="1100" spc="-1" strike="noStrike">
                <a:solidFill>
                  <a:schemeClr val="lt1">
                    <a:lumMod val="65000"/>
                  </a:schemeClr>
                </a:solidFill>
                <a:latin typeface="Calibri"/>
              </a:rPr>
              <a:t>22</a:t>
            </a:fld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Footer Placeholder 4"/>
          <p:cNvSpPr/>
          <p:nvPr/>
        </p:nvSpPr>
        <p:spPr>
          <a:xfrm>
            <a:off x="756000" y="6423120"/>
            <a:ext cx="4548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 defTabSz="457200">
              <a:lnSpc>
                <a:spcPct val="100000"/>
              </a:lnSpc>
            </a:pPr>
            <a:r>
              <a:rPr b="0" i="1" lang="fr-FR" sz="1200" spc="-1" strike="noStrike">
                <a:solidFill>
                  <a:schemeClr val="lt1">
                    <a:lumMod val="65000"/>
                  </a:schemeClr>
                </a:solidFill>
                <a:latin typeface="Calibri"/>
              </a:rPr>
              <a:t>3D directivity of 6 violins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" descr=""/>
          <p:cNvPicPr/>
          <p:nvPr/>
        </p:nvPicPr>
        <p:blipFill>
          <a:blip r:embed="rId2"/>
          <a:stretch/>
        </p:blipFill>
        <p:spPr>
          <a:xfrm>
            <a:off x="185040" y="6435720"/>
            <a:ext cx="507600" cy="4010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80880" y="-9360"/>
            <a:ext cx="838080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8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gif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72920" y="1494720"/>
            <a:ext cx="7771320" cy="92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600" spc="-1" strike="noStrike">
                <a:solidFill>
                  <a:schemeClr val="dk1"/>
                </a:solidFill>
                <a:latin typeface="Calibri"/>
              </a:rPr>
              <a:t>Comparative analysis </a:t>
            </a:r>
            <a:br>
              <a:rPr sz="3600"/>
            </a:br>
            <a:r>
              <a:rPr b="1" lang="fr-FR" sz="3600" spc="-1" strike="noStrike">
                <a:solidFill>
                  <a:schemeClr val="dk1"/>
                </a:solidFill>
                <a:latin typeface="Calibri"/>
              </a:rPr>
              <a:t>of the 3D impulse directivity </a:t>
            </a:r>
            <a:br>
              <a:rPr sz="3600"/>
            </a:br>
            <a:r>
              <a:rPr b="1" lang="fr-FR" sz="3600" spc="-1" strike="noStrike">
                <a:solidFill>
                  <a:schemeClr val="dk1"/>
                </a:solidFill>
                <a:latin typeface="Calibri"/>
              </a:rPr>
              <a:t> of a batch of six violins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itle 1"/>
          <p:cNvSpPr/>
          <p:nvPr/>
        </p:nvSpPr>
        <p:spPr>
          <a:xfrm>
            <a:off x="349200" y="2646720"/>
            <a:ext cx="852696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i="1" lang="fr-FR" sz="1800" spc="-1" strike="noStrike">
                <a:solidFill>
                  <a:schemeClr val="dk1"/>
                </a:solidFill>
                <a:latin typeface="Calibri"/>
              </a:rPr>
              <a:t>François Ollivier, </a:t>
            </a:r>
            <a:r>
              <a:rPr b="0" i="1" lang="fr-FR" sz="1800" spc="-1" strike="noStrike">
                <a:solidFill>
                  <a:schemeClr val="dk1"/>
                </a:solidFill>
                <a:latin typeface="Calibri"/>
              </a:rPr>
              <a:t>Matthieu Hartenstein, Augustin Sokpoli,</a:t>
            </a:r>
            <a:br>
              <a:rPr sz="1800"/>
            </a:br>
            <a:r>
              <a:rPr b="0" i="1" lang="fr-FR" sz="1800" spc="-1" strike="noStrike">
                <a:solidFill>
                  <a:schemeClr val="dk1"/>
                </a:solidFill>
                <a:latin typeface="Calibri"/>
              </a:rPr>
              <a:t>Sebastian Gonzalez, Claudia Fritz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Title 1"/>
          <p:cNvSpPr/>
          <p:nvPr/>
        </p:nvSpPr>
        <p:spPr>
          <a:xfrm>
            <a:off x="1335960" y="3150720"/>
            <a:ext cx="6285240" cy="122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fr-FR" sz="2400" spc="-1" strike="noStrike">
                <a:solidFill>
                  <a:schemeClr val="dk1"/>
                </a:solidFill>
                <a:latin typeface="Calibri"/>
              </a:rPr>
              <a:t>Institut Jean Le Rond d’Alembert </a:t>
            </a:r>
            <a:br>
              <a:rPr sz="2000"/>
            </a:br>
            <a:r>
              <a:rPr b="0" lang="fr-FR" sz="2000" spc="-1" strike="noStrike">
                <a:solidFill>
                  <a:schemeClr val="dk1"/>
                </a:solidFill>
                <a:latin typeface="Calibri"/>
              </a:rPr>
              <a:t>Sorbonne Université - CNRS – UMR 7190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Image 6" descr=""/>
          <p:cNvPicPr/>
          <p:nvPr/>
        </p:nvPicPr>
        <p:blipFill>
          <a:blip r:embed="rId1"/>
          <a:srcRect l="10747" t="8991" r="16374" b="17237"/>
          <a:stretch/>
        </p:blipFill>
        <p:spPr>
          <a:xfrm>
            <a:off x="6660000" y="3060000"/>
            <a:ext cx="880920" cy="891720"/>
          </a:xfrm>
          <a:prstGeom prst="rect">
            <a:avLst/>
          </a:prstGeom>
          <a:ln w="0">
            <a:noFill/>
          </a:ln>
        </p:spPr>
      </p:pic>
      <p:pic>
        <p:nvPicPr>
          <p:cNvPr id="54" name="Image 7" descr=""/>
          <p:cNvPicPr/>
          <p:nvPr/>
        </p:nvPicPr>
        <p:blipFill>
          <a:blip r:embed="rId2"/>
          <a:stretch/>
        </p:blipFill>
        <p:spPr>
          <a:xfrm>
            <a:off x="7938000" y="236520"/>
            <a:ext cx="831600" cy="831600"/>
          </a:xfrm>
          <a:prstGeom prst="rect">
            <a:avLst/>
          </a:prstGeom>
          <a:ln w="0">
            <a:noFill/>
          </a:ln>
        </p:spPr>
      </p:pic>
      <p:pic>
        <p:nvPicPr>
          <p:cNvPr id="55" name="Image 8" descr=""/>
          <p:cNvPicPr/>
          <p:nvPr/>
        </p:nvPicPr>
        <p:blipFill>
          <a:blip r:embed="rId3"/>
          <a:stretch/>
        </p:blipFill>
        <p:spPr>
          <a:xfrm>
            <a:off x="650520" y="370800"/>
            <a:ext cx="1427400" cy="577800"/>
          </a:xfrm>
          <a:prstGeom prst="rect">
            <a:avLst/>
          </a:prstGeom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4"/>
          <a:stretch/>
        </p:blipFill>
        <p:spPr>
          <a:xfrm>
            <a:off x="360000" y="4140000"/>
            <a:ext cx="2113560" cy="211356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5"/>
          <a:stretch/>
        </p:blipFill>
        <p:spPr>
          <a:xfrm>
            <a:off x="3169800" y="4212000"/>
            <a:ext cx="2726640" cy="226728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6"/>
          <a:stretch/>
        </p:blipFill>
        <p:spPr>
          <a:xfrm>
            <a:off x="4248000" y="216000"/>
            <a:ext cx="1079280" cy="85284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7"/>
          <a:srcRect l="7774" t="19109" r="7093" b="24131"/>
          <a:stretch/>
        </p:blipFill>
        <p:spPr>
          <a:xfrm>
            <a:off x="6300000" y="4376520"/>
            <a:ext cx="2699640" cy="17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re 9"/>
          <p:cNvSpPr/>
          <p:nvPr/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333"/>
          </a:bodyPr>
          <a:p>
            <a:pPr defTabSz="914400">
              <a:lnSpc>
                <a:spcPct val="90000"/>
              </a:lnSpc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Frequency response functions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713160" y="713160"/>
            <a:ext cx="6830280" cy="568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re 10"/>
          <p:cNvSpPr/>
          <p:nvPr/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333"/>
          </a:bodyPr>
          <a:p>
            <a:pPr defTabSz="914400">
              <a:lnSpc>
                <a:spcPct val="90000"/>
              </a:lnSpc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Impulse Response functions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713160" y="713160"/>
            <a:ext cx="6830280" cy="568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re 11"/>
          <p:cNvSpPr/>
          <p:nvPr/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333"/>
          </a:bodyPr>
          <a:p>
            <a:pPr defTabSz="914400">
              <a:lnSpc>
                <a:spcPct val="90000"/>
              </a:lnSpc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Analyzing the RI enveloppes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143000" y="1417680"/>
            <a:ext cx="6372360" cy="429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333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Processing the directivity :  The HELS method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952560" y="1089000"/>
            <a:ext cx="7273080" cy="104328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2150640" y="2514600"/>
            <a:ext cx="4935240" cy="855720"/>
          </a:xfrm>
          <a:prstGeom prst="rect">
            <a:avLst/>
          </a:prstGeom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2057400" y="3255120"/>
            <a:ext cx="5028480" cy="142704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4"/>
          <a:srcRect l="0" t="0" r="13332" b="0"/>
          <a:stretch/>
        </p:blipFill>
        <p:spPr>
          <a:xfrm>
            <a:off x="2881080" y="4877640"/>
            <a:ext cx="2376720" cy="129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333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Processing the directivity :  The HELS method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5" name="" descr=""/>
          <p:cNvPicPr/>
          <p:nvPr/>
        </p:nvPicPr>
        <p:blipFill>
          <a:blip r:embed="rId1"/>
          <a:srcRect l="0" t="0" r="13332" b="0"/>
          <a:stretch/>
        </p:blipFill>
        <p:spPr>
          <a:xfrm>
            <a:off x="3200400" y="1219680"/>
            <a:ext cx="2376720" cy="1294560"/>
          </a:xfrm>
          <a:prstGeom prst="rect">
            <a:avLst/>
          </a:prstGeom>
          <a:ln w="0">
            <a:noFill/>
          </a:ln>
        </p:spPr>
      </p:pic>
      <p:pic>
        <p:nvPicPr>
          <p:cNvPr id="196" name="" descr=""/>
          <p:cNvPicPr/>
          <p:nvPr/>
        </p:nvPicPr>
        <p:blipFill>
          <a:blip r:embed="rId2"/>
          <a:stretch/>
        </p:blipFill>
        <p:spPr>
          <a:xfrm>
            <a:off x="2927520" y="2973240"/>
            <a:ext cx="3827160" cy="931680"/>
          </a:xfrm>
          <a:prstGeom prst="rect">
            <a:avLst/>
          </a:prstGeom>
          <a:ln w="0">
            <a:noFill/>
          </a:ln>
        </p:spPr>
      </p:pic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>
            <a:off x="1828800" y="4704480"/>
            <a:ext cx="6395760" cy="123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333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Spherical Harmonics Spectra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1828800" y="548640"/>
            <a:ext cx="5943240" cy="594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333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Spherical Harmonics Spectra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1828800" y="548640"/>
            <a:ext cx="5943240" cy="5943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333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Wide Band Spherical Harmonics Spectra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1"/>
          <a:stretch/>
        </p:blipFill>
        <p:spPr>
          <a:xfrm>
            <a:off x="498960" y="1536480"/>
            <a:ext cx="7909560" cy="474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333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Wide Band 3D far field directivity (3D-FFD)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rcRect l="3391" t="13917" r="0" b="3263"/>
          <a:stretch/>
        </p:blipFill>
        <p:spPr>
          <a:xfrm>
            <a:off x="914400" y="685800"/>
            <a:ext cx="6857280" cy="587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333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Track the similarities of the FFDs :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Espace réservé du contenu 9"/>
          <p:cNvSpPr/>
          <p:nvPr/>
        </p:nvSpPr>
        <p:spPr>
          <a:xfrm>
            <a:off x="1692000" y="2783160"/>
            <a:ext cx="6766200" cy="161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Leverage the spherical correlation to estimate 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The level of similarities between 2 FFDs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The directions of the similarities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9"/>
          <p:cNvSpPr txBox="1"/>
          <p:nvPr/>
        </p:nvSpPr>
        <p:spPr>
          <a:xfrm>
            <a:off x="380880" y="644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3333"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	</a:t>
            </a:r>
            <a:r>
              <a:rPr b="1" i="1" lang="fr-FR" sz="3200" spc="-1" strike="noStrike">
                <a:solidFill>
                  <a:schemeClr val="dk1"/>
                </a:solidFill>
                <a:latin typeface="Calibri"/>
              </a:rPr>
              <a:t>The spherical cross-correlation</a:t>
            </a: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1600200" y="1343520"/>
            <a:ext cx="6305760" cy="117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space réservé du contenu 1"/>
          <p:cNvSpPr/>
          <p:nvPr/>
        </p:nvSpPr>
        <p:spPr>
          <a:xfrm>
            <a:off x="0" y="545760"/>
            <a:ext cx="9142920" cy="4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1" lang="fr-FR" sz="2000" spc="-1" strike="noStrike">
                <a:solidFill>
                  <a:schemeClr val="dk2"/>
                </a:solidFill>
                <a:latin typeface="Calibri"/>
              </a:rPr>
              <a:t>Objective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 : Demonstrate the relationship between </a:t>
            </a:r>
            <a:br>
              <a:rPr sz="2000"/>
            </a:b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	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	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	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mechanical behaviour and tonal quality of the violin.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333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The Bilbao project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Espace réservé du contenu 3"/>
          <p:cNvSpPr/>
          <p:nvPr/>
        </p:nvSpPr>
        <p:spPr>
          <a:xfrm>
            <a:off x="0" y="4029840"/>
            <a:ext cx="9142920" cy="4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1" lang="fr-FR" sz="2000" spc="-1" strike="noStrike">
                <a:solidFill>
                  <a:schemeClr val="dk2"/>
                </a:solidFill>
                <a:latin typeface="Calibri"/>
              </a:rPr>
              <a:t>Objective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 : Develop  an instrumentation to measure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8" marL="1944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with high resolution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8" marL="1944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in the near and far field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8" marL="1944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The 3D directivity  of the voice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/>
          <p:nvPr/>
        </p:nvSpPr>
        <p:spPr>
          <a:xfrm>
            <a:off x="380880" y="3444480"/>
            <a:ext cx="83808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333"/>
          </a:bodyPr>
          <a:p>
            <a:pPr defTabSz="914400">
              <a:lnSpc>
                <a:spcPct val="90000"/>
              </a:lnSpc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The RayoVox project </a:t>
            </a:r>
            <a:r>
              <a:rPr b="0" lang="fr-FR" sz="3200" spc="-1" strike="noStrike">
                <a:solidFill>
                  <a:schemeClr val="dk1"/>
                </a:solidFill>
                <a:latin typeface="Calibri"/>
              </a:rPr>
              <a:t>(ANR)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" name="Image 17" descr=""/>
          <p:cNvPicPr/>
          <p:nvPr/>
        </p:nvPicPr>
        <p:blipFill>
          <a:blip r:embed="rId1"/>
          <a:srcRect l="59117" t="36686" r="12398" b="0"/>
          <a:stretch/>
        </p:blipFill>
        <p:spPr>
          <a:xfrm>
            <a:off x="6048720" y="3657600"/>
            <a:ext cx="2252160" cy="260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1371600" y="300600"/>
            <a:ext cx="6330600" cy="6330600"/>
          </a:xfrm>
          <a:prstGeom prst="rect">
            <a:avLst/>
          </a:prstGeom>
          <a:ln w="0">
            <a:noFill/>
          </a:ln>
        </p:spPr>
      </p:pic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333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Track the similarities of the FFDs :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333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Track the similarities of the FFDs :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1690200" y="776880"/>
            <a:ext cx="5625000" cy="5761440"/>
          </a:xfrm>
          <a:prstGeom prst="rect">
            <a:avLst/>
          </a:prstGeom>
          <a:ln w="0">
            <a:noFill/>
          </a:ln>
        </p:spPr>
      </p:pic>
      <p:sp>
        <p:nvSpPr>
          <p:cNvPr id="214" name=""/>
          <p:cNvSpPr txBox="1"/>
          <p:nvPr/>
        </p:nvSpPr>
        <p:spPr>
          <a:xfrm>
            <a:off x="1690200" y="914400"/>
            <a:ext cx="3654000" cy="32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Considering the frequency dimension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1656720" y="244080"/>
            <a:ext cx="5619960" cy="5699520"/>
          </a:xfrm>
          <a:prstGeom prst="rect">
            <a:avLst/>
          </a:prstGeom>
          <a:ln w="0">
            <a:noFill/>
          </a:ln>
        </p:spPr>
      </p:pic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3333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Track the similarities of the FFDs :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"/>
          <p:cNvSpPr txBox="1"/>
          <p:nvPr/>
        </p:nvSpPr>
        <p:spPr>
          <a:xfrm>
            <a:off x="1690200" y="914400"/>
            <a:ext cx="3654000" cy="32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Considering the frequency dimension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360000" y="2052000"/>
            <a:ext cx="4499280" cy="4499280"/>
          </a:xfrm>
          <a:prstGeom prst="rect">
            <a:avLst/>
          </a:prstGeom>
          <a:ln w="0">
            <a:noFill/>
          </a:ln>
        </p:spPr>
      </p:pic>
      <p:sp>
        <p:nvSpPr>
          <p:cNvPr id="66" name="Titre 1"/>
          <p:cNvSpPr/>
          <p:nvPr/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333"/>
          </a:bodyPr>
          <a:p>
            <a:pPr defTabSz="914400">
              <a:lnSpc>
                <a:spcPct val="90000"/>
              </a:lnSpc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Measurement Setup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2"/>
          <a:srcRect l="0" t="9280" r="5508" b="41998"/>
          <a:stretch/>
        </p:blipFill>
        <p:spPr>
          <a:xfrm>
            <a:off x="4860000" y="982440"/>
            <a:ext cx="3959280" cy="270648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3"/>
          <a:srcRect l="0" t="13380" r="-1490" b="41998"/>
          <a:stretch/>
        </p:blipFill>
        <p:spPr>
          <a:xfrm>
            <a:off x="4860000" y="3976200"/>
            <a:ext cx="3959280" cy="2320560"/>
          </a:xfrm>
          <a:prstGeom prst="rect">
            <a:avLst/>
          </a:prstGeom>
          <a:ln w="0">
            <a:noFill/>
          </a:ln>
        </p:spPr>
      </p:pic>
      <p:sp>
        <p:nvSpPr>
          <p:cNvPr id="69" name="Espace réservé du contenu 2"/>
          <p:cNvSpPr/>
          <p:nvPr/>
        </p:nvSpPr>
        <p:spPr>
          <a:xfrm>
            <a:off x="0" y="645840"/>
            <a:ext cx="9142920" cy="4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A 1m</a:t>
            </a:r>
            <a:r>
              <a:rPr b="0" lang="fr-FR" sz="2000" spc="-1" strike="noStrike" baseline="33000">
                <a:solidFill>
                  <a:schemeClr val="dk2"/>
                </a:solidFill>
                <a:latin typeface="Calibri"/>
              </a:rPr>
              <a:t>3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 Mems microphone array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256 elements arbitrary set on the faces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2 reference microphones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1 impact hammer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360000" y="2052000"/>
            <a:ext cx="4499280" cy="4499280"/>
          </a:xfrm>
          <a:prstGeom prst="rect">
            <a:avLst/>
          </a:prstGeom>
          <a:ln w="0">
            <a:noFill/>
          </a:ln>
        </p:spPr>
      </p:pic>
      <p:sp>
        <p:nvSpPr>
          <p:cNvPr id="71" name="Titre 3"/>
          <p:cNvSpPr/>
          <p:nvPr/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333"/>
          </a:bodyPr>
          <a:p>
            <a:pPr defTabSz="914400">
              <a:lnSpc>
                <a:spcPct val="90000"/>
              </a:lnSpc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Measurement Setup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Espace réservé du contenu 4"/>
          <p:cNvSpPr/>
          <p:nvPr/>
        </p:nvSpPr>
        <p:spPr>
          <a:xfrm>
            <a:off x="0" y="645840"/>
            <a:ext cx="9142920" cy="44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A 1m</a:t>
            </a:r>
            <a:r>
              <a:rPr b="0" lang="fr-FR" sz="2000" spc="-1" strike="noStrike" baseline="33000">
                <a:solidFill>
                  <a:schemeClr val="dk2"/>
                </a:solidFill>
                <a:latin typeface="Calibri"/>
              </a:rPr>
              <a:t>3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 Mems microphone array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256 elements arbitrary set on the faces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2 reference microphones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1 impact hammer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3" name=""/>
          <p:cNvGrpSpPr/>
          <p:nvPr/>
        </p:nvGrpSpPr>
        <p:grpSpPr>
          <a:xfrm>
            <a:off x="4800600" y="3886200"/>
            <a:ext cx="4279680" cy="2370960"/>
            <a:chOff x="4800600" y="3886200"/>
            <a:chExt cx="4279680" cy="2370960"/>
          </a:xfrm>
        </p:grpSpPr>
        <p:pic>
          <p:nvPicPr>
            <p:cNvPr id="74" name="" descr=""/>
            <p:cNvPicPr/>
            <p:nvPr/>
          </p:nvPicPr>
          <p:blipFill>
            <a:blip r:embed="rId2"/>
            <a:srcRect l="0" t="4438" r="2597" b="0"/>
            <a:stretch/>
          </p:blipFill>
          <p:spPr>
            <a:xfrm>
              <a:off x="4800600" y="3886200"/>
              <a:ext cx="4279680" cy="2370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" name=""/>
            <p:cNvSpPr/>
            <p:nvPr/>
          </p:nvSpPr>
          <p:spPr>
            <a:xfrm>
              <a:off x="7126560" y="5833800"/>
              <a:ext cx="240120" cy="11484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6" name="Espace réservé du contenu 5"/>
          <p:cNvSpPr/>
          <p:nvPr/>
        </p:nvSpPr>
        <p:spPr>
          <a:xfrm>
            <a:off x="4896000" y="1018800"/>
            <a:ext cx="4019040" cy="263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Digital recorder Mµ256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I2S digital Mems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Sampling frequency : 50 kHz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Digitization : 24 bits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Control and data transfer : USB3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Data Stream : 51.2 MO/s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Dedicated python library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re 4"/>
          <p:cNvSpPr/>
          <p:nvPr/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333"/>
          </a:bodyPr>
          <a:p>
            <a:pPr defTabSz="914400">
              <a:lnSpc>
                <a:spcPct val="90000"/>
              </a:lnSpc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The linear SIMO system under study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78" name=""/>
          <p:cNvGrpSpPr/>
          <p:nvPr/>
        </p:nvGrpSpPr>
        <p:grpSpPr>
          <a:xfrm>
            <a:off x="196200" y="527760"/>
            <a:ext cx="3650040" cy="3587400"/>
            <a:chOff x="196200" y="527760"/>
            <a:chExt cx="3650040" cy="3587400"/>
          </a:xfrm>
        </p:grpSpPr>
        <p:pic>
          <p:nvPicPr>
            <p:cNvPr id="79" name="" descr=""/>
            <p:cNvPicPr/>
            <p:nvPr/>
          </p:nvPicPr>
          <p:blipFill>
            <a:blip r:embed="rId1"/>
            <a:stretch/>
          </p:blipFill>
          <p:spPr>
            <a:xfrm rot="18900600">
              <a:off x="1149120" y="987840"/>
              <a:ext cx="2230920" cy="224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0" name="" descr=""/>
            <p:cNvPicPr/>
            <p:nvPr/>
          </p:nvPicPr>
          <p:blipFill>
            <a:blip r:embed="rId2"/>
            <a:stretch/>
          </p:blipFill>
          <p:spPr>
            <a:xfrm>
              <a:off x="1320840" y="2448360"/>
              <a:ext cx="1034280" cy="1034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1" name=""/>
            <p:cNvSpPr/>
            <p:nvPr/>
          </p:nvSpPr>
          <p:spPr>
            <a:xfrm>
              <a:off x="196200" y="2914200"/>
              <a:ext cx="1207080" cy="862200"/>
            </a:xfrm>
            <a:custGeom>
              <a:avLst/>
              <a:gdLst>
                <a:gd name="textAreaLeft" fmla="*/ 0 w 1207080"/>
                <a:gd name="textAreaRight" fmla="*/ 1207440 w 1207080"/>
                <a:gd name="textAreaTop" fmla="*/ 0 h 862200"/>
                <a:gd name="textAreaBottom" fmla="*/ 862560 h 862200"/>
              </a:gdLst>
              <a:ahLst/>
              <a:rect l="textAreaLeft" t="textAreaTop" r="textAreaRight" b="textAreaBottom"/>
              <a:pathLst>
                <a:path fill="none" w="3354" h="2396">
                  <a:moveTo>
                    <a:pt x="3354" y="0"/>
                  </a:moveTo>
                  <a:cubicBezTo>
                    <a:pt x="1677" y="266"/>
                    <a:pt x="1118" y="1331"/>
                    <a:pt x="1118" y="532"/>
                  </a:cubicBezTo>
                  <a:cubicBezTo>
                    <a:pt x="1118" y="-266"/>
                    <a:pt x="0" y="2396"/>
                    <a:pt x="0" y="2396"/>
                  </a:cubicBezTo>
                </a:path>
              </a:pathLst>
            </a:custGeom>
            <a:noFill/>
            <a:ln w="367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08360" rIns="108360" tIns="63360" bIns="63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82" name="Groupe 18"/>
            <p:cNvGrpSpPr/>
            <p:nvPr/>
          </p:nvGrpSpPr>
          <p:grpSpPr>
            <a:xfrm>
              <a:off x="3107880" y="1589040"/>
              <a:ext cx="491760" cy="98640"/>
              <a:chOff x="3107880" y="1589040"/>
              <a:chExt cx="491760" cy="98640"/>
            </a:xfrm>
          </p:grpSpPr>
          <p:sp>
            <p:nvSpPr>
              <p:cNvPr id="83" name="Ellipse 1"/>
              <p:cNvSpPr/>
              <p:nvPr/>
            </p:nvSpPr>
            <p:spPr>
              <a:xfrm>
                <a:off x="3107880" y="158904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84" name="Connecteur droit 1"/>
              <p:cNvCxnSpPr/>
              <p:nvPr/>
            </p:nvCxnSpPr>
            <p:spPr>
              <a:xfrm>
                <a:off x="3207240" y="1638720"/>
                <a:ext cx="392760" cy="7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85" name="Groupe 31"/>
            <p:cNvGrpSpPr/>
            <p:nvPr/>
          </p:nvGrpSpPr>
          <p:grpSpPr>
            <a:xfrm>
              <a:off x="3107880" y="1774080"/>
              <a:ext cx="491760" cy="99000"/>
              <a:chOff x="3107880" y="1774080"/>
              <a:chExt cx="491760" cy="99000"/>
            </a:xfrm>
          </p:grpSpPr>
          <p:sp>
            <p:nvSpPr>
              <p:cNvPr id="86" name="Ellipse 32"/>
              <p:cNvSpPr/>
              <p:nvPr/>
            </p:nvSpPr>
            <p:spPr>
              <a:xfrm>
                <a:off x="3107880" y="1774080"/>
                <a:ext cx="99000" cy="99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560" bIns="25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87" name="Connecteur droit 33"/>
              <p:cNvCxnSpPr/>
              <p:nvPr/>
            </p:nvCxnSpPr>
            <p:spPr>
              <a:xfrm>
                <a:off x="3207240" y="1823760"/>
                <a:ext cx="392760" cy="7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88" name="Groupe 34"/>
            <p:cNvGrpSpPr/>
            <p:nvPr/>
          </p:nvGrpSpPr>
          <p:grpSpPr>
            <a:xfrm>
              <a:off x="3107880" y="1959480"/>
              <a:ext cx="491760" cy="98640"/>
              <a:chOff x="3107880" y="1959480"/>
              <a:chExt cx="491760" cy="98640"/>
            </a:xfrm>
          </p:grpSpPr>
          <p:sp>
            <p:nvSpPr>
              <p:cNvPr id="89" name="Ellipse 35"/>
              <p:cNvSpPr/>
              <p:nvPr/>
            </p:nvSpPr>
            <p:spPr>
              <a:xfrm>
                <a:off x="3107880" y="195948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90" name="Connecteur droit 36"/>
              <p:cNvCxnSpPr/>
              <p:nvPr/>
            </p:nvCxnSpPr>
            <p:spPr>
              <a:xfrm>
                <a:off x="3207240" y="2008800"/>
                <a:ext cx="392760" cy="7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91" name="Groupe 38"/>
            <p:cNvGrpSpPr/>
            <p:nvPr/>
          </p:nvGrpSpPr>
          <p:grpSpPr>
            <a:xfrm>
              <a:off x="3107880" y="2144520"/>
              <a:ext cx="491760" cy="98640"/>
              <a:chOff x="3107880" y="2144520"/>
              <a:chExt cx="491760" cy="98640"/>
            </a:xfrm>
          </p:grpSpPr>
          <p:sp>
            <p:nvSpPr>
              <p:cNvPr id="92" name="Ellipse 39"/>
              <p:cNvSpPr/>
              <p:nvPr/>
            </p:nvSpPr>
            <p:spPr>
              <a:xfrm>
                <a:off x="3107880" y="214452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93" name="Connecteur droit 40"/>
              <p:cNvCxnSpPr/>
              <p:nvPr/>
            </p:nvCxnSpPr>
            <p:spPr>
              <a:xfrm>
                <a:off x="3207240" y="2194200"/>
                <a:ext cx="392760" cy="7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94" name="Groupe 41"/>
            <p:cNvGrpSpPr/>
            <p:nvPr/>
          </p:nvGrpSpPr>
          <p:grpSpPr>
            <a:xfrm>
              <a:off x="3107880" y="2329560"/>
              <a:ext cx="491760" cy="99000"/>
              <a:chOff x="3107880" y="2329560"/>
              <a:chExt cx="491760" cy="99000"/>
            </a:xfrm>
          </p:grpSpPr>
          <p:sp>
            <p:nvSpPr>
              <p:cNvPr id="95" name="Ellipse 42"/>
              <p:cNvSpPr/>
              <p:nvPr/>
            </p:nvSpPr>
            <p:spPr>
              <a:xfrm>
                <a:off x="3107880" y="2329560"/>
                <a:ext cx="99000" cy="99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560" bIns="25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96" name="Connecteur droit 43"/>
              <p:cNvCxnSpPr/>
              <p:nvPr/>
            </p:nvCxnSpPr>
            <p:spPr>
              <a:xfrm>
                <a:off x="3207240" y="2379240"/>
                <a:ext cx="392760" cy="7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97" name="Groupe 44"/>
            <p:cNvGrpSpPr/>
            <p:nvPr/>
          </p:nvGrpSpPr>
          <p:grpSpPr>
            <a:xfrm>
              <a:off x="3107880" y="2514960"/>
              <a:ext cx="491760" cy="98640"/>
              <a:chOff x="3107880" y="2514960"/>
              <a:chExt cx="491760" cy="98640"/>
            </a:xfrm>
          </p:grpSpPr>
          <p:sp>
            <p:nvSpPr>
              <p:cNvPr id="98" name="Ellipse 45"/>
              <p:cNvSpPr/>
              <p:nvPr/>
            </p:nvSpPr>
            <p:spPr>
              <a:xfrm>
                <a:off x="3107880" y="251496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99" name="Connecteur droit 46"/>
              <p:cNvCxnSpPr/>
              <p:nvPr/>
            </p:nvCxnSpPr>
            <p:spPr>
              <a:xfrm>
                <a:off x="3207240" y="2564280"/>
                <a:ext cx="392760" cy="7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00" name="Groupe 47"/>
            <p:cNvGrpSpPr/>
            <p:nvPr/>
          </p:nvGrpSpPr>
          <p:grpSpPr>
            <a:xfrm>
              <a:off x="3107880" y="2700000"/>
              <a:ext cx="491760" cy="98640"/>
              <a:chOff x="3107880" y="2700000"/>
              <a:chExt cx="491760" cy="98640"/>
            </a:xfrm>
          </p:grpSpPr>
          <p:sp>
            <p:nvSpPr>
              <p:cNvPr id="101" name="Ellipse 48"/>
              <p:cNvSpPr/>
              <p:nvPr/>
            </p:nvSpPr>
            <p:spPr>
              <a:xfrm>
                <a:off x="3107880" y="270000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02" name="Connecteur droit 49"/>
              <p:cNvCxnSpPr/>
              <p:nvPr/>
            </p:nvCxnSpPr>
            <p:spPr>
              <a:xfrm>
                <a:off x="3207240" y="2749680"/>
                <a:ext cx="392760" cy="7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03" name="Groupe 1"/>
            <p:cNvGrpSpPr/>
            <p:nvPr/>
          </p:nvGrpSpPr>
          <p:grpSpPr>
            <a:xfrm>
              <a:off x="3107880" y="2885040"/>
              <a:ext cx="491760" cy="99000"/>
              <a:chOff x="3107880" y="2885040"/>
              <a:chExt cx="491760" cy="99000"/>
            </a:xfrm>
          </p:grpSpPr>
          <p:sp>
            <p:nvSpPr>
              <p:cNvPr id="104" name="Ellipse 51"/>
              <p:cNvSpPr/>
              <p:nvPr/>
            </p:nvSpPr>
            <p:spPr>
              <a:xfrm>
                <a:off x="3107880" y="2885040"/>
                <a:ext cx="99000" cy="99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560" bIns="25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05" name="Connecteur droit 52"/>
              <p:cNvCxnSpPr/>
              <p:nvPr/>
            </p:nvCxnSpPr>
            <p:spPr>
              <a:xfrm>
                <a:off x="3207240" y="2934720"/>
                <a:ext cx="392760" cy="7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06" name="Groupe 4"/>
            <p:cNvGrpSpPr/>
            <p:nvPr/>
          </p:nvGrpSpPr>
          <p:grpSpPr>
            <a:xfrm>
              <a:off x="3107880" y="3255480"/>
              <a:ext cx="491760" cy="98640"/>
              <a:chOff x="3107880" y="3255480"/>
              <a:chExt cx="491760" cy="98640"/>
            </a:xfrm>
          </p:grpSpPr>
          <p:sp>
            <p:nvSpPr>
              <p:cNvPr id="107" name="Ellipse 54"/>
              <p:cNvSpPr/>
              <p:nvPr/>
            </p:nvSpPr>
            <p:spPr>
              <a:xfrm>
                <a:off x="3107880" y="325548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08" name="Connecteur droit 55"/>
              <p:cNvCxnSpPr/>
              <p:nvPr/>
            </p:nvCxnSpPr>
            <p:spPr>
              <a:xfrm>
                <a:off x="3207240" y="3305160"/>
                <a:ext cx="392760" cy="7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09" name="Groupe 56"/>
            <p:cNvGrpSpPr/>
            <p:nvPr/>
          </p:nvGrpSpPr>
          <p:grpSpPr>
            <a:xfrm>
              <a:off x="3107880" y="3070080"/>
              <a:ext cx="491760" cy="99000"/>
              <a:chOff x="3107880" y="3070080"/>
              <a:chExt cx="491760" cy="99000"/>
            </a:xfrm>
          </p:grpSpPr>
          <p:sp>
            <p:nvSpPr>
              <p:cNvPr id="110" name="Ellipse 57"/>
              <p:cNvSpPr/>
              <p:nvPr/>
            </p:nvSpPr>
            <p:spPr>
              <a:xfrm>
                <a:off x="3107880" y="3070080"/>
                <a:ext cx="99000" cy="99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560" bIns="25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11" name="Connecteur droit 58"/>
              <p:cNvCxnSpPr/>
              <p:nvPr/>
            </p:nvCxnSpPr>
            <p:spPr>
              <a:xfrm>
                <a:off x="3207240" y="3119760"/>
                <a:ext cx="392760" cy="7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12" name="Groupe 5"/>
            <p:cNvGrpSpPr/>
            <p:nvPr/>
          </p:nvGrpSpPr>
          <p:grpSpPr>
            <a:xfrm>
              <a:off x="1350720" y="971280"/>
              <a:ext cx="449640" cy="288360"/>
              <a:chOff x="1350720" y="971280"/>
              <a:chExt cx="449640" cy="288360"/>
            </a:xfrm>
          </p:grpSpPr>
          <p:sp>
            <p:nvSpPr>
              <p:cNvPr id="113" name="Ellipse 3"/>
              <p:cNvSpPr/>
              <p:nvPr/>
            </p:nvSpPr>
            <p:spPr>
              <a:xfrm flipH="1" rot="1806600">
                <a:off x="1683720" y="1143000"/>
                <a:ext cx="9864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14" name="Connecteur droit 2"/>
              <p:cNvCxnSpPr/>
              <p:nvPr/>
            </p:nvCxnSpPr>
            <p:spPr>
              <a:xfrm flipH="1" flipV="1">
                <a:off x="1350720" y="971280"/>
                <a:ext cx="340560" cy="1969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15" name="Groupe 6"/>
            <p:cNvGrpSpPr/>
            <p:nvPr/>
          </p:nvGrpSpPr>
          <p:grpSpPr>
            <a:xfrm>
              <a:off x="1257840" y="1131840"/>
              <a:ext cx="449640" cy="288000"/>
              <a:chOff x="1257840" y="1131840"/>
              <a:chExt cx="449640" cy="288000"/>
            </a:xfrm>
          </p:grpSpPr>
          <p:sp>
            <p:nvSpPr>
              <p:cNvPr id="116" name="Ellipse 5"/>
              <p:cNvSpPr/>
              <p:nvPr/>
            </p:nvSpPr>
            <p:spPr>
              <a:xfrm flipH="1" rot="1806600">
                <a:off x="1590840" y="1303200"/>
                <a:ext cx="9864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17" name="Connecteur droit 3"/>
              <p:cNvCxnSpPr/>
              <p:nvPr/>
            </p:nvCxnSpPr>
            <p:spPr>
              <a:xfrm flipH="1" flipV="1">
                <a:off x="1257840" y="1131840"/>
                <a:ext cx="340920" cy="1969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18" name="Groupe 7"/>
            <p:cNvGrpSpPr/>
            <p:nvPr/>
          </p:nvGrpSpPr>
          <p:grpSpPr>
            <a:xfrm>
              <a:off x="1166040" y="1292400"/>
              <a:ext cx="449280" cy="288000"/>
              <a:chOff x="1166040" y="1292400"/>
              <a:chExt cx="449280" cy="288000"/>
            </a:xfrm>
          </p:grpSpPr>
          <p:sp>
            <p:nvSpPr>
              <p:cNvPr id="119" name="Ellipse 6"/>
              <p:cNvSpPr/>
              <p:nvPr/>
            </p:nvSpPr>
            <p:spPr>
              <a:xfrm flipH="1" rot="1800000">
                <a:off x="1497960" y="146340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20" name="Connecteur droit 4"/>
              <p:cNvCxnSpPr/>
              <p:nvPr/>
            </p:nvCxnSpPr>
            <p:spPr>
              <a:xfrm flipH="1" flipV="1">
                <a:off x="1166040" y="1292400"/>
                <a:ext cx="339840" cy="19656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21" name="Groupe 8"/>
            <p:cNvGrpSpPr/>
            <p:nvPr/>
          </p:nvGrpSpPr>
          <p:grpSpPr>
            <a:xfrm>
              <a:off x="1073160" y="1452600"/>
              <a:ext cx="449640" cy="288360"/>
              <a:chOff x="1073160" y="1452600"/>
              <a:chExt cx="449640" cy="288360"/>
            </a:xfrm>
          </p:grpSpPr>
          <p:sp>
            <p:nvSpPr>
              <p:cNvPr id="122" name="Ellipse 9"/>
              <p:cNvSpPr/>
              <p:nvPr/>
            </p:nvSpPr>
            <p:spPr>
              <a:xfrm flipH="1" rot="1800000">
                <a:off x="1405440" y="162396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23" name="Connecteur droit 5"/>
              <p:cNvCxnSpPr/>
              <p:nvPr/>
            </p:nvCxnSpPr>
            <p:spPr>
              <a:xfrm flipH="1" flipV="1">
                <a:off x="1073160" y="1452600"/>
                <a:ext cx="340560" cy="1969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24" name="Groupe 9"/>
            <p:cNvGrpSpPr/>
            <p:nvPr/>
          </p:nvGrpSpPr>
          <p:grpSpPr>
            <a:xfrm>
              <a:off x="981000" y="1612800"/>
              <a:ext cx="448920" cy="288360"/>
              <a:chOff x="981000" y="1612800"/>
              <a:chExt cx="448920" cy="288360"/>
            </a:xfrm>
          </p:grpSpPr>
          <p:sp>
            <p:nvSpPr>
              <p:cNvPr id="125" name="Ellipse 11"/>
              <p:cNvSpPr/>
              <p:nvPr/>
            </p:nvSpPr>
            <p:spPr>
              <a:xfrm flipH="1" rot="1806600">
                <a:off x="1313280" y="1784520"/>
                <a:ext cx="9864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26" name="Connecteur droit 6"/>
              <p:cNvCxnSpPr/>
              <p:nvPr/>
            </p:nvCxnSpPr>
            <p:spPr>
              <a:xfrm flipH="1" flipV="1">
                <a:off x="981000" y="1612800"/>
                <a:ext cx="339480" cy="19656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27" name="Groupe 10"/>
            <p:cNvGrpSpPr/>
            <p:nvPr/>
          </p:nvGrpSpPr>
          <p:grpSpPr>
            <a:xfrm>
              <a:off x="888120" y="1773000"/>
              <a:ext cx="449640" cy="288360"/>
              <a:chOff x="888120" y="1773000"/>
              <a:chExt cx="449640" cy="288360"/>
            </a:xfrm>
          </p:grpSpPr>
          <p:sp>
            <p:nvSpPr>
              <p:cNvPr id="128" name="Ellipse 12"/>
              <p:cNvSpPr/>
              <p:nvPr/>
            </p:nvSpPr>
            <p:spPr>
              <a:xfrm flipH="1" rot="1800000">
                <a:off x="1220400" y="194436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29" name="Connecteur droit 7"/>
              <p:cNvCxnSpPr/>
              <p:nvPr/>
            </p:nvCxnSpPr>
            <p:spPr>
              <a:xfrm flipH="1" flipV="1">
                <a:off x="888120" y="1773000"/>
                <a:ext cx="340560" cy="19656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30" name="Groupe 11"/>
            <p:cNvGrpSpPr/>
            <p:nvPr/>
          </p:nvGrpSpPr>
          <p:grpSpPr>
            <a:xfrm>
              <a:off x="795960" y="1933560"/>
              <a:ext cx="448920" cy="287640"/>
              <a:chOff x="795960" y="1933560"/>
              <a:chExt cx="448920" cy="287640"/>
            </a:xfrm>
          </p:grpSpPr>
          <p:sp>
            <p:nvSpPr>
              <p:cNvPr id="131" name="Ellipse 13"/>
              <p:cNvSpPr/>
              <p:nvPr/>
            </p:nvSpPr>
            <p:spPr>
              <a:xfrm flipH="1" rot="1800000">
                <a:off x="1127520" y="210420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32" name="Connecteur droit 8"/>
              <p:cNvCxnSpPr/>
              <p:nvPr/>
            </p:nvCxnSpPr>
            <p:spPr>
              <a:xfrm flipH="1" flipV="1">
                <a:off x="795960" y="1933560"/>
                <a:ext cx="339840" cy="19620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33" name="Groupe 13"/>
            <p:cNvGrpSpPr/>
            <p:nvPr/>
          </p:nvGrpSpPr>
          <p:grpSpPr>
            <a:xfrm>
              <a:off x="703440" y="2093760"/>
              <a:ext cx="448920" cy="288360"/>
              <a:chOff x="703440" y="2093760"/>
              <a:chExt cx="448920" cy="288360"/>
            </a:xfrm>
          </p:grpSpPr>
          <p:sp>
            <p:nvSpPr>
              <p:cNvPr id="134" name="Ellipse 14"/>
              <p:cNvSpPr/>
              <p:nvPr/>
            </p:nvSpPr>
            <p:spPr>
              <a:xfrm flipH="1" rot="1806600">
                <a:off x="1035720" y="2265480"/>
                <a:ext cx="9864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35" name="Connecteur droit 9"/>
              <p:cNvCxnSpPr/>
              <p:nvPr/>
            </p:nvCxnSpPr>
            <p:spPr>
              <a:xfrm flipH="1" flipV="1">
                <a:off x="703440" y="2093760"/>
                <a:ext cx="339480" cy="19656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36" name="Groupe 16"/>
            <p:cNvGrpSpPr/>
            <p:nvPr/>
          </p:nvGrpSpPr>
          <p:grpSpPr>
            <a:xfrm>
              <a:off x="518040" y="2414520"/>
              <a:ext cx="448920" cy="287640"/>
              <a:chOff x="518040" y="2414520"/>
              <a:chExt cx="448920" cy="287640"/>
            </a:xfrm>
          </p:grpSpPr>
          <p:sp>
            <p:nvSpPr>
              <p:cNvPr id="137" name="Ellipse 15"/>
              <p:cNvSpPr/>
              <p:nvPr/>
            </p:nvSpPr>
            <p:spPr>
              <a:xfrm flipH="1" rot="1810800">
                <a:off x="849600" y="258516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38" name="Connecteur droit 10"/>
              <p:cNvCxnSpPr/>
              <p:nvPr/>
            </p:nvCxnSpPr>
            <p:spPr>
              <a:xfrm flipH="1" flipV="1">
                <a:off x="518040" y="2414520"/>
                <a:ext cx="339480" cy="1969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39" name="Groupe 17"/>
            <p:cNvGrpSpPr/>
            <p:nvPr/>
          </p:nvGrpSpPr>
          <p:grpSpPr>
            <a:xfrm>
              <a:off x="610200" y="2254320"/>
              <a:ext cx="449640" cy="288000"/>
              <a:chOff x="610200" y="2254320"/>
              <a:chExt cx="449640" cy="288000"/>
            </a:xfrm>
          </p:grpSpPr>
          <p:sp>
            <p:nvSpPr>
              <p:cNvPr id="140" name="Ellipse 16"/>
              <p:cNvSpPr/>
              <p:nvPr/>
            </p:nvSpPr>
            <p:spPr>
              <a:xfrm flipH="1" rot="1800000">
                <a:off x="942480" y="242532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41" name="Connecteur droit 12"/>
              <p:cNvCxnSpPr/>
              <p:nvPr/>
            </p:nvCxnSpPr>
            <p:spPr>
              <a:xfrm flipH="1" flipV="1">
                <a:off x="610200" y="2254320"/>
                <a:ext cx="340200" cy="19692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42" name="Groupe 19"/>
            <p:cNvGrpSpPr/>
            <p:nvPr/>
          </p:nvGrpSpPr>
          <p:grpSpPr>
            <a:xfrm>
              <a:off x="2767320" y="3629160"/>
              <a:ext cx="176760" cy="486000"/>
              <a:chOff x="2767320" y="3629160"/>
              <a:chExt cx="176760" cy="486000"/>
            </a:xfrm>
          </p:grpSpPr>
          <p:sp>
            <p:nvSpPr>
              <p:cNvPr id="143" name="Ellipse 17"/>
              <p:cNvSpPr/>
              <p:nvPr/>
            </p:nvSpPr>
            <p:spPr>
              <a:xfrm rot="6296400">
                <a:off x="2833920" y="3639960"/>
                <a:ext cx="98640" cy="99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560" bIns="25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44" name="Connecteur droit 14"/>
              <p:cNvCxnSpPr/>
              <p:nvPr/>
            </p:nvCxnSpPr>
            <p:spPr>
              <a:xfrm flipH="1">
                <a:off x="2767320" y="3738960"/>
                <a:ext cx="102960" cy="37656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45" name="Groupe 20"/>
            <p:cNvGrpSpPr/>
            <p:nvPr/>
          </p:nvGrpSpPr>
          <p:grpSpPr>
            <a:xfrm>
              <a:off x="2589840" y="3580560"/>
              <a:ext cx="174600" cy="489240"/>
              <a:chOff x="2589840" y="3580560"/>
              <a:chExt cx="174600" cy="489240"/>
            </a:xfrm>
          </p:grpSpPr>
          <p:sp>
            <p:nvSpPr>
              <p:cNvPr id="146" name="Ellipse 18"/>
              <p:cNvSpPr/>
              <p:nvPr/>
            </p:nvSpPr>
            <p:spPr>
              <a:xfrm rot="6296400">
                <a:off x="2654640" y="3591720"/>
                <a:ext cx="9864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47" name="Connecteur droit 15"/>
              <p:cNvCxnSpPr/>
              <p:nvPr/>
            </p:nvCxnSpPr>
            <p:spPr>
              <a:xfrm flipH="1">
                <a:off x="2589840" y="3690000"/>
                <a:ext cx="100440" cy="38016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48" name="Groupe 21"/>
            <p:cNvGrpSpPr/>
            <p:nvPr/>
          </p:nvGrpSpPr>
          <p:grpSpPr>
            <a:xfrm>
              <a:off x="2410200" y="3531600"/>
              <a:ext cx="174600" cy="489600"/>
              <a:chOff x="2410200" y="3531600"/>
              <a:chExt cx="174600" cy="489600"/>
            </a:xfrm>
          </p:grpSpPr>
          <p:sp>
            <p:nvSpPr>
              <p:cNvPr id="149" name="Ellipse 19"/>
              <p:cNvSpPr/>
              <p:nvPr/>
            </p:nvSpPr>
            <p:spPr>
              <a:xfrm rot="6296400">
                <a:off x="2475000" y="3542760"/>
                <a:ext cx="9864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50" name="Connecteur droit 17"/>
              <p:cNvCxnSpPr/>
              <p:nvPr/>
            </p:nvCxnSpPr>
            <p:spPr>
              <a:xfrm flipH="1">
                <a:off x="2410200" y="3642120"/>
                <a:ext cx="102600" cy="37944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51" name="Groupe 24"/>
            <p:cNvGrpSpPr/>
            <p:nvPr/>
          </p:nvGrpSpPr>
          <p:grpSpPr>
            <a:xfrm>
              <a:off x="2232720" y="3484440"/>
              <a:ext cx="172800" cy="487800"/>
              <a:chOff x="2232720" y="3484440"/>
              <a:chExt cx="172800" cy="487800"/>
            </a:xfrm>
          </p:grpSpPr>
          <p:sp>
            <p:nvSpPr>
              <p:cNvPr id="152" name="Ellipse 20"/>
              <p:cNvSpPr/>
              <p:nvPr/>
            </p:nvSpPr>
            <p:spPr>
              <a:xfrm rot="6293400">
                <a:off x="2295360" y="349524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53" name="Connecteur droit 18"/>
              <p:cNvCxnSpPr/>
              <p:nvPr/>
            </p:nvCxnSpPr>
            <p:spPr>
              <a:xfrm flipH="1">
                <a:off x="2232720" y="3594600"/>
                <a:ext cx="100080" cy="37800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54" name="Groupe 25"/>
            <p:cNvGrpSpPr/>
            <p:nvPr/>
          </p:nvGrpSpPr>
          <p:grpSpPr>
            <a:xfrm>
              <a:off x="2052000" y="3436920"/>
              <a:ext cx="175320" cy="485640"/>
              <a:chOff x="2052000" y="3436920"/>
              <a:chExt cx="175320" cy="485640"/>
            </a:xfrm>
          </p:grpSpPr>
          <p:sp>
            <p:nvSpPr>
              <p:cNvPr id="155" name="Ellipse 21"/>
              <p:cNvSpPr/>
              <p:nvPr/>
            </p:nvSpPr>
            <p:spPr>
              <a:xfrm rot="6293400">
                <a:off x="2117160" y="344772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56" name="Connecteur droit 19"/>
              <p:cNvCxnSpPr/>
              <p:nvPr/>
            </p:nvCxnSpPr>
            <p:spPr>
              <a:xfrm flipH="1">
                <a:off x="2052000" y="3545640"/>
                <a:ext cx="101880" cy="37728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57" name="Groupe 26"/>
            <p:cNvGrpSpPr/>
            <p:nvPr/>
          </p:nvGrpSpPr>
          <p:grpSpPr>
            <a:xfrm>
              <a:off x="1872000" y="3389040"/>
              <a:ext cx="176760" cy="487440"/>
              <a:chOff x="1872000" y="3389040"/>
              <a:chExt cx="176760" cy="487440"/>
            </a:xfrm>
          </p:grpSpPr>
          <p:sp>
            <p:nvSpPr>
              <p:cNvPr id="158" name="Ellipse 22"/>
              <p:cNvSpPr/>
              <p:nvPr/>
            </p:nvSpPr>
            <p:spPr>
              <a:xfrm rot="6296400">
                <a:off x="1938960" y="3400200"/>
                <a:ext cx="9864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59" name="Connecteur droit 20"/>
              <p:cNvCxnSpPr/>
              <p:nvPr/>
            </p:nvCxnSpPr>
            <p:spPr>
              <a:xfrm flipH="1">
                <a:off x="1872000" y="3497760"/>
                <a:ext cx="103680" cy="37908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60" name="Groupe 27"/>
            <p:cNvGrpSpPr/>
            <p:nvPr/>
          </p:nvGrpSpPr>
          <p:grpSpPr>
            <a:xfrm>
              <a:off x="1694880" y="3341520"/>
              <a:ext cx="173880" cy="488880"/>
              <a:chOff x="1694880" y="3341520"/>
              <a:chExt cx="173880" cy="488880"/>
            </a:xfrm>
          </p:grpSpPr>
          <p:sp>
            <p:nvSpPr>
              <p:cNvPr id="161" name="Ellipse 23"/>
              <p:cNvSpPr/>
              <p:nvPr/>
            </p:nvSpPr>
            <p:spPr>
              <a:xfrm rot="6296400">
                <a:off x="1758960" y="3352680"/>
                <a:ext cx="9864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62" name="Connecteur droit 21"/>
              <p:cNvCxnSpPr/>
              <p:nvPr/>
            </p:nvCxnSpPr>
            <p:spPr>
              <a:xfrm flipH="1">
                <a:off x="1694880" y="3449520"/>
                <a:ext cx="100080" cy="38124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63" name="Groupe 28"/>
            <p:cNvGrpSpPr/>
            <p:nvPr/>
          </p:nvGrpSpPr>
          <p:grpSpPr>
            <a:xfrm>
              <a:off x="1517040" y="3291840"/>
              <a:ext cx="174240" cy="488520"/>
              <a:chOff x="1517040" y="3291840"/>
              <a:chExt cx="174240" cy="488520"/>
            </a:xfrm>
          </p:grpSpPr>
          <p:sp>
            <p:nvSpPr>
              <p:cNvPr id="164" name="Ellipse 24"/>
              <p:cNvSpPr/>
              <p:nvPr/>
            </p:nvSpPr>
            <p:spPr>
              <a:xfrm rot="6296400">
                <a:off x="1581120" y="3302640"/>
                <a:ext cx="98640" cy="99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560" bIns="25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65" name="Connecteur droit 22"/>
              <p:cNvCxnSpPr/>
              <p:nvPr/>
            </p:nvCxnSpPr>
            <p:spPr>
              <a:xfrm flipH="1">
                <a:off x="1517040" y="3401640"/>
                <a:ext cx="101160" cy="37908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66" name="Groupe 29"/>
            <p:cNvGrpSpPr/>
            <p:nvPr/>
          </p:nvGrpSpPr>
          <p:grpSpPr>
            <a:xfrm>
              <a:off x="1157760" y="3198240"/>
              <a:ext cx="173520" cy="486720"/>
              <a:chOff x="1157760" y="3198240"/>
              <a:chExt cx="173520" cy="486720"/>
            </a:xfrm>
          </p:grpSpPr>
          <p:sp>
            <p:nvSpPr>
              <p:cNvPr id="167" name="Ellipse 25"/>
              <p:cNvSpPr/>
              <p:nvPr/>
            </p:nvSpPr>
            <p:spPr>
              <a:xfrm rot="6293400">
                <a:off x="1221120" y="3209040"/>
                <a:ext cx="99000" cy="986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200" bIns="2520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68" name="Connecteur droit 23"/>
              <p:cNvCxnSpPr/>
              <p:nvPr/>
            </p:nvCxnSpPr>
            <p:spPr>
              <a:xfrm flipH="1">
                <a:off x="1157760" y="3304080"/>
                <a:ext cx="103320" cy="38124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  <p:grpSp>
          <p:nvGrpSpPr>
            <p:cNvPr id="169" name="Groupe 30"/>
            <p:cNvGrpSpPr/>
            <p:nvPr/>
          </p:nvGrpSpPr>
          <p:grpSpPr>
            <a:xfrm>
              <a:off x="1338120" y="3243960"/>
              <a:ext cx="174240" cy="488880"/>
              <a:chOff x="1338120" y="3243960"/>
              <a:chExt cx="174240" cy="488880"/>
            </a:xfrm>
          </p:grpSpPr>
          <p:sp>
            <p:nvSpPr>
              <p:cNvPr id="170" name="Ellipse 26"/>
              <p:cNvSpPr/>
              <p:nvPr/>
            </p:nvSpPr>
            <p:spPr>
              <a:xfrm rot="6293400">
                <a:off x="1402200" y="3255120"/>
                <a:ext cx="99000" cy="99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25560" bIns="25560" anchor="ctr">
                <a:noAutofit/>
              </a:bodyPr>
              <a:p>
                <a:pPr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</a:endParaRPr>
              </a:p>
            </p:txBody>
          </p:sp>
          <p:cxnSp>
            <p:nvCxnSpPr>
              <p:cNvPr id="171" name="Connecteur droit 24"/>
              <p:cNvCxnSpPr/>
              <p:nvPr/>
            </p:nvCxnSpPr>
            <p:spPr>
              <a:xfrm flipH="1">
                <a:off x="1338120" y="3353040"/>
                <a:ext cx="100080" cy="380160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round/>
              </a:ln>
            </p:spPr>
          </p:cxnSp>
        </p:grpSp>
      </p:grpSp>
      <p:sp>
        <p:nvSpPr>
          <p:cNvPr id="172" name="Espace réservé du contenu 6"/>
          <p:cNvSpPr/>
          <p:nvPr/>
        </p:nvSpPr>
        <p:spPr>
          <a:xfrm>
            <a:off x="2944440" y="795240"/>
            <a:ext cx="6191640" cy="188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1" lang="fr-FR" sz="2000" spc="-1" strike="noStrike">
                <a:solidFill>
                  <a:schemeClr val="dk2"/>
                </a:solidFill>
                <a:latin typeface="Calibri"/>
              </a:rPr>
              <a:t>Objective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</a:rPr>
              <a:t> : Measure with high resolution D</a:t>
            </a:r>
            <a:r>
              <a:rPr b="0" lang="fr-FR" sz="2000" spc="-1" strike="noStrike" baseline="-8000">
                <a:solidFill>
                  <a:schemeClr val="dk2"/>
                </a:solidFill>
                <a:latin typeface="Times New Roman"/>
                <a:ea typeface="Times New Roman"/>
              </a:rPr>
              <a:t>∞</a:t>
            </a:r>
            <a:r>
              <a:rPr b="0" lang="fr-FR" sz="2000" spc="-1" strike="noStrike">
                <a:solidFill>
                  <a:schemeClr val="dk2"/>
                </a:solidFill>
                <a:latin typeface="Times New Roman"/>
                <a:ea typeface="Times New Roman"/>
              </a:rPr>
              <a:t>(Ω)</a:t>
            </a:r>
            <a:br>
              <a:rPr sz="2000"/>
            </a:b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	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	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	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the 3D directivity  of the violins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1296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Measured data 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: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1512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The hammer impact f(t)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1512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256 acoustic responses  m</a:t>
            </a:r>
            <a:r>
              <a:rPr b="0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i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(t) (i = 1,…,256)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7" marL="172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Microsoft YaHei"/>
              </a:rPr>
              <a:t>i = (r</a:t>
            </a:r>
            <a:r>
              <a:rPr b="0" lang="fr-FR" sz="2000" spc="-1" strike="noStrike" baseline="-8000">
                <a:solidFill>
                  <a:schemeClr val="dk2"/>
                </a:solidFill>
                <a:latin typeface="Calibri"/>
                <a:ea typeface="Microsoft YaHei"/>
              </a:rPr>
              <a:t>i 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Microsoft YaHei"/>
              </a:rPr>
              <a:t>, </a:t>
            </a:r>
            <a:r>
              <a:rPr b="0" lang="fr-FR" sz="2000" spc="-1" strike="noStrike">
                <a:solidFill>
                  <a:schemeClr val="dk2"/>
                </a:solidFill>
                <a:latin typeface="Times New Roman"/>
                <a:ea typeface="Times New Roman"/>
              </a:rPr>
              <a:t>Ω</a:t>
            </a:r>
            <a:r>
              <a:rPr b="0" lang="fr-FR" sz="2000" spc="-1" strike="noStrike" baseline="-8000">
                <a:solidFill>
                  <a:schemeClr val="dk2"/>
                </a:solidFill>
                <a:latin typeface="Times New Roman"/>
                <a:ea typeface="Times New Roman"/>
              </a:rPr>
              <a:t>i</a:t>
            </a:r>
            <a:r>
              <a:rPr b="0" lang="fr-FR" sz="2000" spc="-1" strike="noStrike">
                <a:solidFill>
                  <a:schemeClr val="dk2"/>
                </a:solidFill>
                <a:latin typeface="Times New Roman"/>
                <a:ea typeface="Times New Roman"/>
              </a:rPr>
              <a:t>) = </a:t>
            </a:r>
            <a:r>
              <a:rPr b="1" lang="fr-FR" sz="2000" spc="-1" strike="noStrike">
                <a:solidFill>
                  <a:schemeClr val="dk2"/>
                </a:solidFill>
                <a:latin typeface="Times New Roman"/>
                <a:ea typeface="Times New Roman"/>
              </a:rPr>
              <a:t>r</a:t>
            </a:r>
            <a:r>
              <a:rPr b="1" lang="fr-FR" sz="2000" spc="-1" strike="noStrike" baseline="-8000">
                <a:solidFill>
                  <a:schemeClr val="dk2"/>
                </a:solidFill>
                <a:latin typeface="Times New Roman"/>
                <a:ea typeface="Times New Roman"/>
              </a:rPr>
              <a:t>i</a:t>
            </a:r>
            <a:r>
              <a:rPr b="1" lang="fr-FR" sz="2000" spc="-1" strike="noStrike">
                <a:solidFill>
                  <a:schemeClr val="dk2"/>
                </a:solidFill>
                <a:latin typeface="Times New Roman"/>
                <a:ea typeface="Times New Roman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7" marL="172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A set of arbitrary points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7" marL="1728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around  the violin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Espace réservé du contenu 7"/>
          <p:cNvSpPr/>
          <p:nvPr/>
        </p:nvSpPr>
        <p:spPr>
          <a:xfrm>
            <a:off x="0" y="4081680"/>
            <a:ext cx="3428640" cy="188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i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Unknowns of the violin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The vibration FRF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H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fv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(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r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s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, 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Calibri"/>
              </a:rPr>
              <a:t>ω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)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The vibroacoustic FRF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1080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H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vp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(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r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s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, r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i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, 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Calibri"/>
              </a:rPr>
              <a:t>ω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Espace réservé du contenu 8"/>
          <p:cNvSpPr/>
          <p:nvPr/>
        </p:nvSpPr>
        <p:spPr>
          <a:xfrm>
            <a:off x="3886200" y="4081680"/>
            <a:ext cx="4800240" cy="188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88800" indent="-343080" defTabSz="457200">
              <a:lnSpc>
                <a:spcPct val="100000"/>
              </a:lnSpc>
              <a:spcBef>
                <a:spcPts val="400"/>
              </a:spcBef>
              <a:buClr>
                <a:srgbClr val="5b9bd5"/>
              </a:buClr>
              <a:buFont typeface="Wingdings 2" charset="2"/>
              <a:buChar char=""/>
            </a:pPr>
            <a:r>
              <a:rPr b="0" i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What we need is what we get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The acoustic response to a unitary force</a:t>
            </a:r>
            <a:br>
              <a:rPr sz="2000"/>
            </a:b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at the base of the bridge :  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864000" indent="-2160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H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fp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(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r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s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, 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r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i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, 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Calibri"/>
              </a:rPr>
              <a:t>ω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)  = 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H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fv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(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r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s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, 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Calibri"/>
              </a:rPr>
              <a:t>ω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)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H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vp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(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r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s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, r</a:t>
            </a:r>
            <a:r>
              <a:rPr b="1" lang="fr-FR" sz="2000" spc="-1" strike="noStrike" baseline="-8000">
                <a:solidFill>
                  <a:schemeClr val="dk2"/>
                </a:solidFill>
                <a:latin typeface="Calibri"/>
                <a:ea typeface="Times New Roman"/>
              </a:rPr>
              <a:t>i</a:t>
            </a:r>
            <a:r>
              <a:rPr b="1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, 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Calibri"/>
              </a:rPr>
              <a:t>ω</a:t>
            </a:r>
            <a:r>
              <a:rPr b="0" lang="fr-FR" sz="2000" spc="-1" strike="noStrike">
                <a:solidFill>
                  <a:schemeClr val="dk2"/>
                </a:solidFill>
                <a:latin typeface="Calibri"/>
                <a:ea typeface="Times New Roman"/>
              </a:rPr>
              <a:t>)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re 5"/>
          <p:cNvSpPr/>
          <p:nvPr/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333"/>
          </a:bodyPr>
          <a:p>
            <a:pPr defTabSz="914400">
              <a:lnSpc>
                <a:spcPct val="90000"/>
              </a:lnSpc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Bouncing Hammer impacts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720000" y="720000"/>
            <a:ext cx="6839280" cy="568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re 6"/>
          <p:cNvSpPr/>
          <p:nvPr/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333"/>
          </a:bodyPr>
          <a:p>
            <a:pPr defTabSz="914400">
              <a:lnSpc>
                <a:spcPct val="90000"/>
              </a:lnSpc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Reference Responses to bouncing Hammer impacts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720000" y="720000"/>
            <a:ext cx="6828480" cy="568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re 8"/>
          <p:cNvSpPr/>
          <p:nvPr/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333"/>
          </a:bodyPr>
          <a:p>
            <a:pPr defTabSz="914400">
              <a:lnSpc>
                <a:spcPct val="90000"/>
              </a:lnSpc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Reference Responses envelopes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720000" y="720000"/>
            <a:ext cx="6839280" cy="568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re 7"/>
          <p:cNvSpPr/>
          <p:nvPr/>
        </p:nvSpPr>
        <p:spPr>
          <a:xfrm>
            <a:off x="380880" y="140400"/>
            <a:ext cx="8380800" cy="48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93333"/>
          </a:bodyPr>
          <a:p>
            <a:pPr defTabSz="914400">
              <a:lnSpc>
                <a:spcPct val="90000"/>
              </a:lnSpc>
            </a:pPr>
            <a:r>
              <a:rPr b="1" lang="fr-FR" sz="3200" spc="-1" strike="noStrike">
                <a:solidFill>
                  <a:schemeClr val="dk1"/>
                </a:solidFill>
                <a:latin typeface="Calibri"/>
              </a:rPr>
              <a:t>Coherence of 5 impacts for each violin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713160" y="713160"/>
            <a:ext cx="6839280" cy="568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13175</TotalTime>
  <Application>LibreOffice/7.6.4.1$Windows_X86_64 LibreOffice_project/e19e193f88cd6c0525a17fb7a176ed8e6a3e2aa1</Application>
  <AppVersion>15.0000</AppVersion>
  <Words>1009</Words>
  <Paragraphs>263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2016-03-22T09:26:41Z</dcterms:created>
  <dc:creator>Francois</dc:creator>
  <dc:description/>
  <dc:language>en-US</dc:language>
  <cp:lastModifiedBy/>
  <dcterms:modified xsi:type="dcterms:W3CDTF">2025-04-29T15:09:23Z</dcterms:modified>
  <cp:revision>396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39</vt:i4>
  </property>
  <property fmtid="{D5CDD505-2E9C-101B-9397-08002B2CF9AE}" pid="4" name="PresentationFormat">
    <vt:lpwstr>Affichage à l'écran (4:3)</vt:lpwstr>
  </property>
  <property fmtid="{D5CDD505-2E9C-101B-9397-08002B2CF9AE}" pid="5" name="Slides">
    <vt:i4>40</vt:i4>
  </property>
</Properties>
</file>